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Libre Baskerville" panose="02000000000000000000" pitchFamily="2" charset="0"/>
      <p:regular r:id="rId23"/>
    </p:embeddedFont>
    <p:embeddedFont>
      <p:font typeface="Open Sans" panose="020B0606030504020204" pitchFamily="34" charset="0"/>
      <p:regular r:id="rId24"/>
      <p:bold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74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Systems Dynamics, Control and Optimization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how complex systems evolve, stabilize, and optimize over time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5719" cy="8229600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5" name="Text 1"/>
          <p:cNvSpPr/>
          <p:nvPr/>
        </p:nvSpPr>
        <p:spPr>
          <a:xfrm>
            <a:off x="6280190" y="968216"/>
            <a:ext cx="65272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Control Systems</a:t>
            </a:r>
            <a:endParaRPr lang="en-US" sz="3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885950"/>
            <a:ext cx="992267" cy="18976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70815" y="2084308"/>
            <a:ext cx="25565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Open-Loop Control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7470815" y="2513528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feedback; </a:t>
            </a:r>
            <a:r>
              <a:rPr lang="en-US" sz="15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acts only on input command without monitoring results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470815" y="3267670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Washing machine timer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783568"/>
            <a:ext cx="992267" cy="18976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815" y="3981926"/>
            <a:ext cx="27042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Closed-Loop Control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0815" y="4411147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feedback to continuously adjust system 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based on output.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470815" y="5165288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Thermostat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681186"/>
            <a:ext cx="992267" cy="158007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70815" y="5879544"/>
            <a:ext cx="28409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Feed-Forward Control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7470815" y="6308765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Predicts disturbances and adjusts beforehand 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prevent deviations.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7470815" y="6745367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Anticipatory muscle movement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3053"/>
            <a:ext cx="952440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Theory in Biological Systems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291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Homeostasis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237661"/>
            <a:ext cx="39796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Maintaining stable internal conditions through negative feedback loops that counteract disturbances.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13522"/>
            <a:ext cx="3979664" cy="39796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65182" y="1729145"/>
            <a:ext cx="34123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 Regulatory Networks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265182" y="2237661"/>
            <a:ext cx="39796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expression levels using repressors and activators in complex feedback circuits.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82" y="3413522"/>
            <a:ext cx="3979664" cy="39796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36574" y="1729145"/>
            <a:ext cx="34198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Metabolic Control Analysis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736574" y="2237661"/>
            <a:ext cx="411503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Quantifies how enzyme activity influences overall pathway flux and system behavior.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74" y="3095982"/>
            <a:ext cx="4115038" cy="41150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87915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 in Dynamic Systems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6669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the process of finding the best possible outcome—maximum efficiency, minimum cost, or optimal performance—under given constraints.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925014"/>
            <a:ext cx="4215289" cy="2254687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4123372"/>
            <a:ext cx="595313" cy="59531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859" y="4286964"/>
            <a:ext cx="267891" cy="267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148" y="4917043"/>
            <a:ext cx="29252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Maximize Productivity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2148" y="5346263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yield, growth rate, and output efficiency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207437" y="3925014"/>
            <a:ext cx="4215408" cy="2254687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795" y="4123372"/>
            <a:ext cx="595313" cy="59531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9506" y="4286964"/>
            <a:ext cx="267891" cy="2678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05795" y="4917043"/>
            <a:ext cx="30691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Minimize Consumption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5405795" y="5346263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energy and resource usage</a:t>
            </a:r>
            <a:endParaRPr lang="en-US" sz="1550" dirty="0"/>
          </a:p>
        </p:txBody>
      </p:sp>
      <p:sp>
        <p:nvSpPr>
          <p:cNvPr id="14" name="Shape 8"/>
          <p:cNvSpPr/>
          <p:nvPr/>
        </p:nvSpPr>
        <p:spPr>
          <a:xfrm>
            <a:off x="9621203" y="3925014"/>
            <a:ext cx="4215289" cy="2254687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9561" y="4123372"/>
            <a:ext cx="595313" cy="59531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3272" y="4286964"/>
            <a:ext cx="267891" cy="26789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19561" y="49170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Achieve Stability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9819561" y="5346263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robustness and reliable performance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5573"/>
            <a:ext cx="57800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Optimization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64330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7632"/>
            <a:ext cx="367903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102531"/>
            <a:ext cx="24912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Static Optimization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93790" y="3531751"/>
            <a:ext cx="36790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is at steady state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—optimize enzyme levels in metabolic pathways for maximum efficiency.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4671179" y="264330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79" y="2957632"/>
            <a:ext cx="367903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71179" y="3102531"/>
            <a:ext cx="29597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Dynamic Optimization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4671179" y="3531751"/>
            <a:ext cx="36790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evolves over time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—optimize drug dosage schedules throughout treatment periods.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48315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26117"/>
            <a:ext cx="755642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290780"/>
            <a:ext cx="38077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Multi-Objective Optimization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93790" y="572000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Balances multiple conflicting goals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—maximize yield while simultaneously minimizing production costs.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07206"/>
            <a:ext cx="5397579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 Methods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7830" y="1452443"/>
            <a:ext cx="13154739" cy="1108472"/>
          </a:xfrm>
          <a:prstGeom prst="roundRect">
            <a:avLst>
              <a:gd name="adj" fmla="val 2496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0690" y="1475303"/>
            <a:ext cx="737830" cy="1062752"/>
          </a:xfrm>
          <a:prstGeom prst="roundRect">
            <a:avLst>
              <a:gd name="adj" fmla="val 32"/>
            </a:avLst>
          </a:prstGeom>
          <a:solidFill>
            <a:srgbClr val="EAE8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195" y="1868210"/>
            <a:ext cx="276701" cy="2767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82948" y="1659731"/>
            <a:ext cx="319135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Analytical (Calculus-Based)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682948" y="2058591"/>
            <a:ext cx="120023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derivatives to find maxima and minima in simple models with closed-form solutions.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37830" y="2745343"/>
            <a:ext cx="13154739" cy="1108472"/>
          </a:xfrm>
          <a:prstGeom prst="roundRect">
            <a:avLst>
              <a:gd name="adj" fmla="val 2496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0690" y="2768203"/>
            <a:ext cx="737830" cy="1062752"/>
          </a:xfrm>
          <a:prstGeom prst="roundRect">
            <a:avLst>
              <a:gd name="adj" fmla="val 32"/>
            </a:avLst>
          </a:prstGeom>
          <a:solidFill>
            <a:srgbClr val="EAE8F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195" y="3161109"/>
            <a:ext cx="276701" cy="27670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82948" y="2952631"/>
            <a:ext cx="291453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Numerical Optimization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682948" y="3351490"/>
            <a:ext cx="120023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Iterative computation using algorithms for complex systems without analytical solutions.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737830" y="4038243"/>
            <a:ext cx="13154739" cy="1108472"/>
          </a:xfrm>
          <a:prstGeom prst="roundRect">
            <a:avLst>
              <a:gd name="adj" fmla="val 2496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60690" y="4061103"/>
            <a:ext cx="737830" cy="1062752"/>
          </a:xfrm>
          <a:prstGeom prst="roundRect">
            <a:avLst>
              <a:gd name="adj" fmla="val 32"/>
            </a:avLst>
          </a:prstGeom>
          <a:solidFill>
            <a:srgbClr val="EAE8F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195" y="4454009"/>
            <a:ext cx="276701" cy="27670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82948" y="42455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Genetic Algorithms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682948" y="4644390"/>
            <a:ext cx="120023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Mimics natural selection to find best solutions in bioprocess control and metabolic engineering.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737830" y="5331143"/>
            <a:ext cx="13154739" cy="1108472"/>
          </a:xfrm>
          <a:prstGeom prst="roundRect">
            <a:avLst>
              <a:gd name="adj" fmla="val 2496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0690" y="5354002"/>
            <a:ext cx="737830" cy="1062752"/>
          </a:xfrm>
          <a:prstGeom prst="roundRect">
            <a:avLst>
              <a:gd name="adj" fmla="val 32"/>
            </a:avLst>
          </a:prstGeom>
          <a:solidFill>
            <a:srgbClr val="EAE8F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1195" y="5746909"/>
            <a:ext cx="276701" cy="27670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682948" y="5538430"/>
            <a:ext cx="379297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Linear/Nonlinear Programming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1682948" y="5937290"/>
            <a:ext cx="120023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Mathematical formulation for constraints in industrial optimization problems.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737830" y="6624042"/>
            <a:ext cx="13154739" cy="1108472"/>
          </a:xfrm>
          <a:prstGeom prst="roundRect">
            <a:avLst>
              <a:gd name="adj" fmla="val 2496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0690" y="6646902"/>
            <a:ext cx="737830" cy="1062752"/>
          </a:xfrm>
          <a:prstGeom prst="roundRect">
            <a:avLst>
              <a:gd name="adj" fmla="val 32"/>
            </a:avLst>
          </a:prstGeom>
          <a:solidFill>
            <a:srgbClr val="EAE8F3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195" y="7039808"/>
            <a:ext cx="276701" cy="27670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682948" y="6831330"/>
            <a:ext cx="2969419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Learning-Based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682948" y="7230189"/>
            <a:ext cx="120023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learns best control strategies for smart agriculture and autonomous systems.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844391"/>
            <a:ext cx="7579043" cy="611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Applications in Biotechnology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002149" y="1748790"/>
            <a:ext cx="22860" cy="5636300"/>
          </a:xfrm>
          <a:prstGeom prst="roundRect">
            <a:avLst>
              <a:gd name="adj" fmla="val 128331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1199257" y="1957268"/>
            <a:ext cx="586621" cy="22860"/>
          </a:xfrm>
          <a:prstGeom prst="roundRect">
            <a:avLst>
              <a:gd name="adj" fmla="val 128331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782181" y="1748790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855464" y="1785402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980128" y="1815941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Bioprocess Control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980128" y="2238732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pH, temperature, and oxygen levels in fermenters using feedback loops for optimal cell growth and product yield.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99257" y="3464123"/>
            <a:ext cx="586621" cy="22860"/>
          </a:xfrm>
          <a:prstGeom prst="roundRect">
            <a:avLst>
              <a:gd name="adj" fmla="val 128331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782181" y="3255645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855464" y="3292257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980128" y="3322796"/>
            <a:ext cx="411730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Metabolic Pathway Optimization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980128" y="3745587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Adjust enzyme concentrations or fluxes to enhance production of metabolites like ethanol and insulin.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99257" y="4970978"/>
            <a:ext cx="586621" cy="22860"/>
          </a:xfrm>
          <a:prstGeom prst="roundRect">
            <a:avLst>
              <a:gd name="adj" fmla="val 128331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782181" y="4762500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855464" y="4799112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980128" y="4829651"/>
            <a:ext cx="354163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Drug Delivery Optimization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980128" y="5252442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 optimal drug dosage and timing for maximum therapeutic effect with minimal toxicity.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99257" y="6477833"/>
            <a:ext cx="586621" cy="22860"/>
          </a:xfrm>
          <a:prstGeom prst="roundRect">
            <a:avLst>
              <a:gd name="adj" fmla="val 128331"/>
            </a:avLst>
          </a:prstGeom>
          <a:solidFill>
            <a:srgbClr val="D0CED9"/>
          </a:solidFill>
          <a:ln/>
        </p:spPr>
      </p:sp>
      <p:sp>
        <p:nvSpPr>
          <p:cNvPr id="21" name="Shape 18"/>
          <p:cNvSpPr/>
          <p:nvPr/>
        </p:nvSpPr>
        <p:spPr>
          <a:xfrm>
            <a:off x="782181" y="6269355"/>
            <a:ext cx="439936" cy="43993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22" name="Text 19"/>
          <p:cNvSpPr/>
          <p:nvPr/>
        </p:nvSpPr>
        <p:spPr>
          <a:xfrm>
            <a:off x="855464" y="6305967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1980128" y="6336506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Ecological Systems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980128" y="6759297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pollutant levels, model population dynamics, and optimize resource use in environmental management.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369" y="327541"/>
            <a:ext cx="3713321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Stability and Robustness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76369" y="937855"/>
            <a:ext cx="13677662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Two critical properties determine how well systems perform under uncertainty and disturbances.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76369" y="1601283"/>
            <a:ext cx="1786771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600" dirty="0">
                <a:solidFill>
                  <a:srgbClr val="3371A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Stability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476369" y="2087738"/>
            <a:ext cx="5692937" cy="506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ability of a system to </a:t>
            </a:r>
            <a:r>
              <a:rPr lang="en-US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to equilibrium after 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experiencing a disturbance or perturbation.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4" y="2946879"/>
            <a:ext cx="4720664" cy="472066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68076" y="1601283"/>
            <a:ext cx="1786771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600" dirty="0">
                <a:solidFill>
                  <a:srgbClr val="E282B7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Robustness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7468076" y="2150246"/>
            <a:ext cx="669357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ability to maintain performance despite uncertainties</a:t>
            </a: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noise, or environmental changes.</a:t>
            </a:r>
            <a:endParaRPr lang="en-US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077" y="2946879"/>
            <a:ext cx="4720664" cy="4720664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476369" y="9009698"/>
            <a:ext cx="13677662" cy="506016"/>
          </a:xfrm>
          <a:prstGeom prst="roundRect">
            <a:avLst>
              <a:gd name="adj" fmla="val 3531"/>
            </a:avLst>
          </a:prstGeom>
          <a:solidFill>
            <a:srgbClr val="C3C2F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32" y="9191506"/>
            <a:ext cx="148828" cy="1190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63322" y="9158526"/>
            <a:ext cx="13171646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9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robust metabolic network maintains steady flux despite environmental changes, ensuring consistent cellular function.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1862"/>
            <a:ext cx="93387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Software Tools for System Dynamics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121456" y="1628775"/>
            <a:ext cx="174700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MATLAB / Simulink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2121456" y="2368153"/>
            <a:ext cx="17470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Industry-standard for simulation and control analysis with extensive toolboxes.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444133" y="1628775"/>
            <a:ext cx="17470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COPASI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444133" y="2057995"/>
            <a:ext cx="17470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Specialized for biochemical network simulation and metabolic modeling.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766810" y="1628775"/>
            <a:ext cx="174700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VENSIM / STELLA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766810" y="2368153"/>
            <a:ext cx="17470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system dynamics modeling with intuitive graphical interfaces.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2089606" y="1628775"/>
            <a:ext cx="1747004" cy="1240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(SciPy, Control, Pyomo)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2089606" y="2988469"/>
            <a:ext cx="17470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Open-source optimization and control simulations with extensive libraries.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2121456" y="4973003"/>
            <a:ext cx="174700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Modelica / CellDesigner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2121456" y="5712381"/>
            <a:ext cx="17470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Multi-domain system modeling for complex biological and engineering systems.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528" y="282297"/>
            <a:ext cx="322528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Real-World Case Studies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28399" y="926306"/>
            <a:ext cx="2208967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Insulin-Glucose Feedback System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28398" y="1590674"/>
            <a:ext cx="1357360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Closed-loop model used in artificial pancreas development, maintaining blood glucose levels through continuous 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monitoring and insulin delivery.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528399" y="4097576"/>
            <a:ext cx="1550551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Climate System Models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528399" y="4319508"/>
            <a:ext cx="6617613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 loops between CO₂, temperature, and vegetation used for global climate predictions and policy decisions.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766088" y="5900976"/>
            <a:ext cx="1414582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Crop Growth Control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766088" y="6122908"/>
            <a:ext cx="6617613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irrigation schedules using system dynamics models of soil-plant-atmosphere interactions for sustainable agriculture.</a:t>
            </a:r>
            <a:endParaRPr lang="en-US" dirty="0"/>
          </a:p>
        </p:txBody>
      </p:sp>
      <p:sp>
        <p:nvSpPr>
          <p:cNvPr id="19" name="Text 5"/>
          <p:cNvSpPr/>
          <p:nvPr/>
        </p:nvSpPr>
        <p:spPr>
          <a:xfrm>
            <a:off x="423188" y="2653506"/>
            <a:ext cx="1614726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Bioreactor Optimization</a:t>
            </a:r>
            <a:endParaRPr lang="en-US" sz="2400" dirty="0"/>
          </a:p>
        </p:txBody>
      </p:sp>
      <p:sp>
        <p:nvSpPr>
          <p:cNvPr id="20" name="Text 6"/>
          <p:cNvSpPr/>
          <p:nvPr/>
        </p:nvSpPr>
        <p:spPr>
          <a:xfrm>
            <a:off x="423188" y="2875439"/>
            <a:ext cx="6617613" cy="164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of nutrient feed rate and aeration for maximum biomass yield in industrial fermentation processes.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840" y="300395"/>
            <a:ext cx="701992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Integration: Dynamics, Control, and Optimization</a:t>
            </a:r>
            <a:endParaRPr lang="en-US" sz="2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460" y="860108"/>
            <a:ext cx="10317480" cy="96777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67584" y="2472207"/>
            <a:ext cx="3095231" cy="386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672353" y="7888862"/>
            <a:ext cx="3095232" cy="386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Systems Dynamics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862815" y="7888862"/>
            <a:ext cx="3095232" cy="386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Theory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410841" y="4729147"/>
            <a:ext cx="2068646" cy="773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Model‑Based Prediction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150913" y="4729147"/>
            <a:ext cx="2068646" cy="773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Optimal Control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732265" y="7308506"/>
            <a:ext cx="1165871" cy="1547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Stability Analysis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603297" y="5567439"/>
            <a:ext cx="1423806" cy="1160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Integrated Design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36840" y="10660737"/>
            <a:ext cx="13756719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three disciplines work together synergistically to create powerful solutions across engineering, biotechnology, medicine, and environmental management. Understanding system behavior enables effective control, while optimization ensures peak performance.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6224"/>
            <a:ext cx="70561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Systems Dynamics?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9313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Systems dynamics studies how the </a:t>
            </a: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state of a system changes over time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under the influence of internal and external factors. It focuses on feedback, time delays, and interactions among system components.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051459"/>
            <a:ext cx="4215289" cy="1461016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424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4679037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how systems behave and interact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4051459"/>
            <a:ext cx="4215408" cy="1461016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8" name="Text 6"/>
          <p:cNvSpPr/>
          <p:nvPr/>
        </p:nvSpPr>
        <p:spPr>
          <a:xfrm>
            <a:off x="5405795" y="424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05795" y="4679037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Forecast future system states and outcomes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4051459"/>
            <a:ext cx="4215289" cy="1461016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1" name="Text 9"/>
          <p:cNvSpPr/>
          <p:nvPr/>
        </p:nvSpPr>
        <p:spPr>
          <a:xfrm>
            <a:off x="9819561" y="424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19561" y="4679037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Regulate and optimize system performance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73571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principles apply across biological, ecological, industrial, and social systems.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61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324350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868204" y="436155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38632" y="43925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Systems Dynamics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38632" y="4821793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Helps understand how systems evolve over time through feedback, delays, and interactions among components.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39144" y="4324350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7513558" y="436155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083987" y="43925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Theory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083987" y="4821793"/>
            <a:ext cx="5752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system stability and performance through sensors, controllers, and actuators working in feedback loops.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93790" y="585370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868204" y="589091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38632" y="59219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438632" y="6351151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Refines system parameters to achieve best results under constraints, balancing multiple objectives.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39144" y="585370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7513558" y="589091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083987" y="5921931"/>
            <a:ext cx="26254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Integrated Approach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8083987" y="6351151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Together, these approaches are central to modern engineering, biotechnology, medicine, and environmental management.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9504"/>
            <a:ext cx="97655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Components of Dynamic Systems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66417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28841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3313390"/>
            <a:ext cx="343804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set of interacting elements such as cell metabolism, ecosystems, or machines that work together as a unified whole.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2766417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68127" y="28841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State Variables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968127" y="3313390"/>
            <a:ext cx="343816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Quantities describing the system's condition, including concentration, population, or temperature measurements.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2766417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98443" y="28841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398443" y="3313390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External factors that influence the system's behavior and drive changes in state variables.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8038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37930" y="50981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537930" y="5527357"/>
            <a:ext cx="343804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Observable results or responses that emerge from the system's processing of inputs.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3986" y="4980384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68127" y="50981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968127" y="5527357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Mechanism by which system output affects its own future state, creating loops of influence.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065" y="357545"/>
            <a:ext cx="3250644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Systems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20065" y="1183303"/>
            <a:ext cx="1950363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Systems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20065" y="1557039"/>
            <a:ext cx="5626092" cy="836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 changes proportionally with input, following predictable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mathematical relationships.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2437" y="2484685"/>
            <a:ext cx="6636544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Ohm's law in electricity demonstrates perfect linear behavior where voltage, current, and resistance maintain constant ratios.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44" y="4114799"/>
            <a:ext cx="3658396" cy="365839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1411" y="1183303"/>
            <a:ext cx="1964531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Non-linear Systems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481411" y="1557040"/>
            <a:ext cx="663654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 changes non-linearly, creating complex and often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unpredictable behaviors.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62434" y="2393900"/>
            <a:ext cx="6636544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Enzyme kinetics following Michaelis-Menten equations show saturation effects and non-proportional responses.</a:t>
            </a:r>
            <a:endParaRPr lang="en-US" sz="16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694" y="4114799"/>
            <a:ext cx="3494055" cy="3494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77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2815471"/>
            <a:ext cx="6500574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Dynamic Behavior Patterns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8426" y="3946327"/>
            <a:ext cx="6484501" cy="1658779"/>
          </a:xfrm>
          <a:prstGeom prst="roundRect">
            <a:avLst>
              <a:gd name="adj" fmla="val 6615"/>
            </a:avLst>
          </a:prstGeom>
          <a:solidFill>
            <a:srgbClr val="FBFA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6" y="3923467"/>
            <a:ext cx="6484501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677" y="3669387"/>
            <a:ext cx="553879" cy="5538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69888" y="3807857"/>
            <a:ext cx="22145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945833" y="4407813"/>
            <a:ext cx="230778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Steady State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945833" y="4806910"/>
            <a:ext cx="6069687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variables </a:t>
            </a:r>
            <a:r>
              <a:rPr lang="en-US" sz="14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remain constant over time</a:t>
            </a: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achieving equilibrium where inputs equal outputs.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7407473" y="3946327"/>
            <a:ext cx="6484501" cy="1658779"/>
          </a:xfrm>
          <a:prstGeom prst="roundRect">
            <a:avLst>
              <a:gd name="adj" fmla="val 6615"/>
            </a:avLst>
          </a:prstGeom>
          <a:solidFill>
            <a:srgbClr val="FBFA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73" y="3923467"/>
            <a:ext cx="6484501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725" y="3669387"/>
            <a:ext cx="553879" cy="55387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538936" y="3807857"/>
            <a:ext cx="22145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7614880" y="4407813"/>
            <a:ext cx="230778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Transient State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14880" y="4806910"/>
            <a:ext cx="6069687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variables </a:t>
            </a:r>
            <a:r>
              <a:rPr lang="en-US" sz="14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change over time before stabilization</a:t>
            </a: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representing the transition period toward equilibrium.</a:t>
            </a:r>
            <a:endParaRPr lang="en-US" sz="1450" dirty="0"/>
          </a:p>
        </p:txBody>
      </p:sp>
      <p:sp>
        <p:nvSpPr>
          <p:cNvPr id="16" name="Shape 9"/>
          <p:cNvSpPr/>
          <p:nvPr/>
        </p:nvSpPr>
        <p:spPr>
          <a:xfrm>
            <a:off x="738426" y="6066592"/>
            <a:ext cx="6484501" cy="1658779"/>
          </a:xfrm>
          <a:prstGeom prst="roundRect">
            <a:avLst>
              <a:gd name="adj" fmla="val 6615"/>
            </a:avLst>
          </a:prstGeom>
          <a:solidFill>
            <a:srgbClr val="FBFAFF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6" y="6043732"/>
            <a:ext cx="6484501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677" y="5789652"/>
            <a:ext cx="553879" cy="553879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869888" y="5928122"/>
            <a:ext cx="22145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1"/>
          <p:cNvSpPr/>
          <p:nvPr/>
        </p:nvSpPr>
        <p:spPr>
          <a:xfrm>
            <a:off x="945833" y="6528078"/>
            <a:ext cx="230778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Oscillations</a:t>
            </a:r>
            <a:endParaRPr lang="en-US" sz="1800" dirty="0"/>
          </a:p>
        </p:txBody>
      </p:sp>
      <p:sp>
        <p:nvSpPr>
          <p:cNvPr id="21" name="Text 12"/>
          <p:cNvSpPr/>
          <p:nvPr/>
        </p:nvSpPr>
        <p:spPr>
          <a:xfrm>
            <a:off x="945833" y="6927175"/>
            <a:ext cx="6069687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Repetitive variations occur in regular patterns</a:t>
            </a: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such as circadian rhythms in biological systems.</a:t>
            </a:r>
            <a:endParaRPr lang="en-US" sz="1450" dirty="0"/>
          </a:p>
        </p:txBody>
      </p:sp>
      <p:sp>
        <p:nvSpPr>
          <p:cNvPr id="22" name="Shape 13"/>
          <p:cNvSpPr/>
          <p:nvPr/>
        </p:nvSpPr>
        <p:spPr>
          <a:xfrm>
            <a:off x="7407473" y="6066592"/>
            <a:ext cx="6484501" cy="1658779"/>
          </a:xfrm>
          <a:prstGeom prst="roundRect">
            <a:avLst>
              <a:gd name="adj" fmla="val 6615"/>
            </a:avLst>
          </a:prstGeom>
          <a:solidFill>
            <a:srgbClr val="FBFAFF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73" y="6043732"/>
            <a:ext cx="6484501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725" y="5789652"/>
            <a:ext cx="553879" cy="553879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10538936" y="5928122"/>
            <a:ext cx="22145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15"/>
          <p:cNvSpPr/>
          <p:nvPr/>
        </p:nvSpPr>
        <p:spPr>
          <a:xfrm>
            <a:off x="7614880" y="6528078"/>
            <a:ext cx="230778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Instability</a:t>
            </a:r>
            <a:endParaRPr lang="en-US" sz="1800" dirty="0"/>
          </a:p>
        </p:txBody>
      </p:sp>
      <p:sp>
        <p:nvSpPr>
          <p:cNvPr id="27" name="Text 16"/>
          <p:cNvSpPr/>
          <p:nvPr/>
        </p:nvSpPr>
        <p:spPr>
          <a:xfrm>
            <a:off x="7614880" y="6927175"/>
            <a:ext cx="6069687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Uncontrolled or diverging behavior where the system </a:t>
            </a:r>
            <a:r>
              <a:rPr lang="en-US" sz="14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fails to maintain equilibrium or predictable patterns</a:t>
            </a: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535305"/>
            <a:ext cx="5600938" cy="608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Feedback Mechanisms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8669" y="1533049"/>
            <a:ext cx="1307306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 loops are fundamental to system dynamics, determining whether systems amplify changes or maintain stability.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063472"/>
            <a:ext cx="22860" cy="5630704"/>
          </a:xfrm>
          <a:prstGeom prst="roundRect">
            <a:avLst>
              <a:gd name="adj" fmla="val 127748"/>
            </a:avLst>
          </a:prstGeom>
          <a:solidFill>
            <a:srgbClr val="D0CED9"/>
          </a:solidFill>
          <a:ln/>
        </p:spPr>
      </p:sp>
      <p:sp>
        <p:nvSpPr>
          <p:cNvPr id="5" name="Shape 3"/>
          <p:cNvSpPr/>
          <p:nvPr/>
        </p:nvSpPr>
        <p:spPr>
          <a:xfrm>
            <a:off x="755809" y="2063472"/>
            <a:ext cx="6536531" cy="2620685"/>
          </a:xfrm>
          <a:prstGeom prst="roundRect">
            <a:avLst>
              <a:gd name="adj" fmla="val 1114"/>
            </a:avLst>
          </a:prstGeom>
          <a:solidFill>
            <a:srgbClr val="EAE8F3"/>
          </a:solidFill>
          <a:ln/>
        </p:spPr>
      </p:sp>
      <p:sp>
        <p:nvSpPr>
          <p:cNvPr id="6" name="Text 4"/>
          <p:cNvSpPr/>
          <p:nvPr/>
        </p:nvSpPr>
        <p:spPr>
          <a:xfrm>
            <a:off x="4664154" y="2258139"/>
            <a:ext cx="243351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Positive Feedback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50476" y="2679144"/>
            <a:ext cx="6147197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Enhances the change</a:t>
            </a: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creating self-amplifying effects that drive the system away from its initial state.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50476" y="3418880"/>
            <a:ext cx="61471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Blood clotting cascades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50476" y="3910369"/>
            <a:ext cx="61471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 reactions in chemical processes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338060" y="5073491"/>
            <a:ext cx="6536531" cy="2620685"/>
          </a:xfrm>
          <a:prstGeom prst="rect">
            <a:avLst/>
          </a:prstGeom>
          <a:solidFill>
            <a:srgbClr val="EAE8F3"/>
          </a:solidFill>
          <a:ln/>
        </p:spPr>
      </p:sp>
      <p:sp>
        <p:nvSpPr>
          <p:cNvPr id="12" name="Text 10"/>
          <p:cNvSpPr/>
          <p:nvPr/>
        </p:nvSpPr>
        <p:spPr>
          <a:xfrm>
            <a:off x="7532727" y="5268158"/>
            <a:ext cx="243351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Negative Feedback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532727" y="5689163"/>
            <a:ext cx="6147197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Stabilizes the system by </a:t>
            </a:r>
            <a:r>
              <a:rPr lang="en-US" sz="150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counteracting changes</a:t>
            </a: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maintaining homeostasis and equilibrium.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532726" y="6620203"/>
            <a:ext cx="61471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Body temperature regulation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32727" y="7061537"/>
            <a:ext cx="61471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Blood sugar regulation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9646"/>
            <a:ext cx="74980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Mathematical Representation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9655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Differential equations describe the rate of change of system variables, providing a mathematical foundation for understanding dynamics.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091446" y="2788444"/>
            <a:ext cx="12745164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46" y="2788444"/>
            <a:ext cx="12745164" cy="5557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1446" y="3595330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where </a:t>
            </a:r>
            <a:r>
              <a:rPr lang="en-US" sz="15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state variable, </a:t>
            </a:r>
            <a:r>
              <a:rPr lang="en-US" sz="15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input, </a:t>
            </a:r>
            <a:r>
              <a:rPr lang="en-US" sz="15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time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2537341"/>
            <a:ext cx="22860" cy="1598771"/>
          </a:xfrm>
          <a:prstGeom prst="rect">
            <a:avLst/>
          </a:prstGeom>
          <a:solidFill>
            <a:srgbClr val="403CCF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4433768"/>
            <a:ext cx="54187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Example: Simple Population Model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93790" y="5103495"/>
            <a:ext cx="13042821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03495"/>
            <a:ext cx="13042821" cy="5557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790" y="608897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growth rate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93790" y="647592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carrying capacity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93790" y="686288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population size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564874" y="608897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equation shows the dynamic balance between growth and environmental limitation, demonstrating how populations stabilize.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91420"/>
            <a:ext cx="73587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Representation Tools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0563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Block Diagrams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485561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 input-output relationships and </a:t>
            </a:r>
            <a:r>
              <a:rPr lang="en-US" sz="155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signal flow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through system components.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223986" y="40563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Flow Diagrams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223986" y="4485561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feedback loops and interactions between system elements using causal relationships.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54302" y="40563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Simulation Tools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654302" y="4485561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MATLAB, Simulink, VENSIM, STELLA, and Python enable computational modeling and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99718"/>
            <a:ext cx="4580096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Systems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2711" y="1538526"/>
            <a:ext cx="1316497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</a:t>
            </a: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system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designed to regulate its own output to achieve a desired goal or maintain stability through continuous monitoring and adjustment.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354937" y="3997047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Sensor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32711" y="4393049"/>
            <a:ext cx="391227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Measures 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 variable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41" y="2037755"/>
            <a:ext cx="4607719" cy="460771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9389" y="3927157"/>
            <a:ext cx="274082" cy="2740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3856" y="2776418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Controller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893856" y="3172420"/>
            <a:ext cx="400383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Compares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measured value with set point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341" y="2037755"/>
            <a:ext cx="4607719" cy="4607719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2574" y="2967157"/>
            <a:ext cx="274082" cy="2740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3856" y="5217676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Actuator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9893856" y="5613678"/>
            <a:ext cx="400383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9495A"/>
                </a:solidFill>
                <a:highlight>
                  <a:srgbClr val="FFFF0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 deviation by adjusting system input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1341" y="2037755"/>
            <a:ext cx="4607719" cy="460771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2276" y="5718929"/>
            <a:ext cx="274082" cy="274082"/>
          </a:xfrm>
          <a:prstGeom prst="rect">
            <a:avLst/>
          </a:prstGeom>
        </p:spPr>
      </p:pic>
      <p:sp>
        <p:nvSpPr>
          <p:cNvPr id="16" name="Shape 8"/>
          <p:cNvSpPr/>
          <p:nvPr/>
        </p:nvSpPr>
        <p:spPr>
          <a:xfrm>
            <a:off x="732711" y="6851571"/>
            <a:ext cx="13164979" cy="778312"/>
          </a:xfrm>
          <a:prstGeom prst="roundRect">
            <a:avLst>
              <a:gd name="adj" fmla="val 3531"/>
            </a:avLst>
          </a:prstGeom>
          <a:solidFill>
            <a:srgbClr val="C3C2F0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5829" y="7133511"/>
            <a:ext cx="228957" cy="18311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327904" y="7080409"/>
            <a:ext cx="12386667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Body temperature regulation uses the hypothalamus as controller, skin receptors as sensors, and sweat glands as actuators.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1312</Words>
  <Application>Microsoft Office PowerPoint</Application>
  <PresentationFormat>Custom</PresentationFormat>
  <Paragraphs>211</Paragraphs>
  <Slides>20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Libre Baskerville</vt:lpstr>
      <vt:lpstr>Libre Baskerville Light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vaishnavishedge97@gmail.com</cp:lastModifiedBy>
  <cp:revision>14</cp:revision>
  <dcterms:created xsi:type="dcterms:W3CDTF">2025-11-04T17:22:40Z</dcterms:created>
  <dcterms:modified xsi:type="dcterms:W3CDTF">2025-11-12T06:09:52Z</dcterms:modified>
</cp:coreProperties>
</file>